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8" r:id="rId14"/>
    <p:sldId id="267" r:id="rId15"/>
    <p:sldId id="270" r:id="rId16"/>
    <p:sldId id="279" r:id="rId17"/>
    <p:sldId id="280" r:id="rId18"/>
    <p:sldId id="271" r:id="rId19"/>
    <p:sldId id="281" r:id="rId20"/>
    <p:sldId id="282" r:id="rId21"/>
    <p:sldId id="283" r:id="rId22"/>
    <p:sldId id="284" r:id="rId23"/>
    <p:sldId id="274" r:id="rId24"/>
    <p:sldId id="276" r:id="rId25"/>
    <p:sldId id="275" r:id="rId26"/>
    <p:sldId id="277" r:id="rId27"/>
    <p:sldId id="278" r:id="rId28"/>
    <p:sldId id="285" r:id="rId29"/>
    <p:sldId id="286" r:id="rId30"/>
    <p:sldId id="287" r:id="rId31"/>
    <p:sldId id="288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2.png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12" Type="http://schemas.openxmlformats.org/officeDocument/2006/relationships/image" Target="../media/image4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11" Type="http://schemas.openxmlformats.org/officeDocument/2006/relationships/image" Target="../media/image40.png"/><Relationship Id="rId5" Type="http://schemas.openxmlformats.org/officeDocument/2006/relationships/image" Target="../media/image33.tiff"/><Relationship Id="rId10" Type="http://schemas.openxmlformats.org/officeDocument/2006/relationships/image" Target="../media/image39.png"/><Relationship Id="rId4" Type="http://schemas.openxmlformats.org/officeDocument/2006/relationships/image" Target="../media/image32.tiff"/><Relationship Id="rId9" Type="http://schemas.openxmlformats.org/officeDocument/2006/relationships/image" Target="../media/image38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7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12" Type="http://schemas.openxmlformats.org/officeDocument/2006/relationships/image" Target="../media/image4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11" Type="http://schemas.openxmlformats.org/officeDocument/2006/relationships/image" Target="../media/image45.tiff"/><Relationship Id="rId5" Type="http://schemas.openxmlformats.org/officeDocument/2006/relationships/image" Target="../media/image40.tiff"/><Relationship Id="rId15" Type="http://schemas.openxmlformats.org/officeDocument/2006/relationships/image" Target="../media/image2.png"/><Relationship Id="rId10" Type="http://schemas.openxmlformats.org/officeDocument/2006/relationships/image" Target="../media/image44.tiff"/><Relationship Id="rId4" Type="http://schemas.openxmlformats.org/officeDocument/2006/relationships/image" Target="../media/image39.tiff"/><Relationship Id="rId9" Type="http://schemas.openxmlformats.org/officeDocument/2006/relationships/image" Target="../media/image43.tiff"/><Relationship Id="rId14" Type="http://schemas.openxmlformats.org/officeDocument/2006/relationships/image" Target="../media/image4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gif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tiff"/><Relationship Id="rId3" Type="http://schemas.openxmlformats.org/officeDocument/2006/relationships/image" Target="../media/image70.png"/><Relationship Id="rId7" Type="http://schemas.openxmlformats.org/officeDocument/2006/relationships/image" Target="../media/image7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tiff"/><Relationship Id="rId5" Type="http://schemas.openxmlformats.org/officeDocument/2006/relationships/image" Target="../media/image72.tiff"/><Relationship Id="rId4" Type="http://schemas.openxmlformats.org/officeDocument/2006/relationships/image" Target="../media/image71.tiff"/><Relationship Id="rId9" Type="http://schemas.openxmlformats.org/officeDocument/2006/relationships/image" Target="../media/image7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0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1014244" y="2414707"/>
            <a:ext cx="10506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Application of molecular data science to study phthalate plasticizers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189A09-E7A5-464A-B15E-77103C78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14" y="1701885"/>
            <a:ext cx="3184588" cy="21008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93E5A5-F5FB-45F1-9E39-6F9991F8E019}"/>
              </a:ext>
            </a:extLst>
          </p:cNvPr>
          <p:cNvSpPr txBox="1"/>
          <p:nvPr/>
        </p:nvSpPr>
        <p:spPr>
          <a:xfrm>
            <a:off x="2710484" y="3954710"/>
            <a:ext cx="3198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dimension captures enough variance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E9FADF-AA7A-4571-B294-6BF102D5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75" y="4776279"/>
            <a:ext cx="2842261" cy="1948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5294F-D12C-42D9-80B7-158C13FB7E5E}"/>
              </a:ext>
            </a:extLst>
          </p:cNvPr>
          <p:cNvSpPr txBox="1"/>
          <p:nvPr/>
        </p:nvSpPr>
        <p:spPr>
          <a:xfrm>
            <a:off x="6755110" y="1700718"/>
            <a:ext cx="495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B63EDD-E0D1-4105-8E4E-C6BC7AA0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69" y="2152176"/>
            <a:ext cx="1948576" cy="1948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E6A61-F6D1-4AFC-A612-AF95E43F1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887" y="2125900"/>
            <a:ext cx="1948576" cy="19485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A55216-34ED-476A-A319-B57B2A0B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762" y="2215938"/>
            <a:ext cx="1948561" cy="19485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EB753E-920B-46F8-A32E-13B96B324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819" y="3984281"/>
            <a:ext cx="1948561" cy="19485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27CAE0-46B4-4715-A9E2-21807FF27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255" y="4030027"/>
            <a:ext cx="1948561" cy="194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F0BC04-D7FB-4C4D-BCEA-D80E12B27D7C}"/>
                  </a:ext>
                </a:extLst>
              </p:cNvPr>
              <p:cNvSpPr txBox="1"/>
              <p:nvPr/>
            </p:nvSpPr>
            <p:spPr>
              <a:xfrm>
                <a:off x="6866258" y="215219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F0BC04-D7FB-4C4D-BCEA-D80E12B2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58" y="2152197"/>
                <a:ext cx="1728948" cy="341119"/>
              </a:xfrm>
              <a:prstGeom prst="rect">
                <a:avLst/>
              </a:prstGeom>
              <a:blipFill>
                <a:blip r:embed="rId9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E9196-2640-4069-BDA6-052BDF8B696D}"/>
                  </a:ext>
                </a:extLst>
              </p:cNvPr>
              <p:cNvSpPr txBox="1"/>
              <p:nvPr/>
            </p:nvSpPr>
            <p:spPr>
              <a:xfrm>
                <a:off x="8570809" y="213673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E9196-2640-4069-BDA6-052BDF8B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809" y="2136737"/>
                <a:ext cx="1728948" cy="341119"/>
              </a:xfrm>
              <a:prstGeom prst="rect">
                <a:avLst/>
              </a:prstGeom>
              <a:blipFill>
                <a:blip r:embed="rId10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580319-2CD7-48C0-836D-8F0099882707}"/>
                  </a:ext>
                </a:extLst>
              </p:cNvPr>
              <p:cNvSpPr txBox="1"/>
              <p:nvPr/>
            </p:nvSpPr>
            <p:spPr>
              <a:xfrm>
                <a:off x="10180177" y="2066454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580319-2CD7-48C0-836D-8F009988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177" y="2066454"/>
                <a:ext cx="1728948" cy="341119"/>
              </a:xfrm>
              <a:prstGeom prst="rect">
                <a:avLst/>
              </a:prstGeom>
              <a:blipFill>
                <a:blip r:embed="rId11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19E192-061E-466F-9667-F5E88D0DAE11}"/>
                  </a:ext>
                </a:extLst>
              </p:cNvPr>
              <p:cNvSpPr txBox="1"/>
              <p:nvPr/>
            </p:nvSpPr>
            <p:spPr>
              <a:xfrm>
                <a:off x="7476949" y="3956392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0.12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19E192-061E-466F-9667-F5E88D0D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949" y="3956392"/>
                <a:ext cx="1728948" cy="341119"/>
              </a:xfrm>
              <a:prstGeom prst="rect">
                <a:avLst/>
              </a:prstGeom>
              <a:blipFill>
                <a:blip r:embed="rId12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1E576C-F180-4BB7-B799-37465568C6D0}"/>
                  </a:ext>
                </a:extLst>
              </p:cNvPr>
              <p:cNvSpPr txBox="1"/>
              <p:nvPr/>
            </p:nvSpPr>
            <p:spPr>
              <a:xfrm>
                <a:off x="9315703" y="391290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0.07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1E576C-F180-4BB7-B799-37465568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03" y="3912907"/>
                <a:ext cx="1728948" cy="341119"/>
              </a:xfrm>
              <a:prstGeom prst="rect">
                <a:avLst/>
              </a:prstGeom>
              <a:blipFill>
                <a:blip r:embed="rId13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9436146-DC3B-40C5-8E58-76D136E9376B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5905B0C-A893-44FE-83EC-6F4D53A2F7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1E5C0D-1D47-4ED2-851E-553A9D7BB80E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468D43FA-9744-427E-8440-A89FD5E7908C}"/>
              </a:ext>
            </a:extLst>
          </p:cNvPr>
          <p:cNvSpPr/>
          <p:nvPr/>
        </p:nvSpPr>
        <p:spPr>
          <a:xfrm>
            <a:off x="2248464" y="4016558"/>
            <a:ext cx="374476" cy="545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E7C600B-615D-4D3C-8D37-CDE7FBDBD48E}"/>
              </a:ext>
            </a:extLst>
          </p:cNvPr>
          <p:cNvSpPr/>
          <p:nvPr/>
        </p:nvSpPr>
        <p:spPr>
          <a:xfrm>
            <a:off x="319528" y="1186558"/>
            <a:ext cx="902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Looking for potential candidates in the GDB-17 database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6C1C1C-3AE9-4C0C-A481-3CA4B1FFF325}"/>
              </a:ext>
            </a:extLst>
          </p:cNvPr>
          <p:cNvSpPr txBox="1"/>
          <p:nvPr/>
        </p:nvSpPr>
        <p:spPr>
          <a:xfrm>
            <a:off x="6625274" y="5631278"/>
            <a:ext cx="5008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these samples are of low synthetic viability, </a:t>
            </a:r>
            <a:r>
              <a:rPr lang="en-US" sz="2000" dirty="0"/>
              <a:t>considering</a:t>
            </a:r>
            <a:r>
              <a:rPr lang="en-US" dirty="0"/>
              <a:t> the machine-generative nature of GDB-17 database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4FD5A2B-3E59-4B83-8EC6-B4B8638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0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C39FAC7-2FF0-44F6-BA42-68ECA2C042E3}"/>
              </a:ext>
            </a:extLst>
          </p:cNvPr>
          <p:cNvSpPr txBox="1"/>
          <p:nvPr/>
        </p:nvSpPr>
        <p:spPr>
          <a:xfrm>
            <a:off x="7022959" y="2632959"/>
            <a:ext cx="435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~66,000 organic compounds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Compounds are synthesized and reported in academic journals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get good split through PCA -&gt; may need to explore labeled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2DD0B5-4C61-47F2-ACB4-05080BBC9350}"/>
              </a:ext>
            </a:extLst>
          </p:cNvPr>
          <p:cNvGrpSpPr/>
          <p:nvPr/>
        </p:nvGrpSpPr>
        <p:grpSpPr>
          <a:xfrm>
            <a:off x="1039636" y="1738942"/>
            <a:ext cx="2397925" cy="4952703"/>
            <a:chOff x="1039636" y="1738942"/>
            <a:chExt cx="2397925" cy="49527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F517D-DB14-4F5D-91C2-F88B8A2EA389}"/>
                </a:ext>
              </a:extLst>
            </p:cNvPr>
            <p:cNvSpPr txBox="1"/>
            <p:nvPr/>
          </p:nvSpPr>
          <p:spPr>
            <a:xfrm>
              <a:off x="1458471" y="1738942"/>
              <a:ext cx="1384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Fingerprints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BBE45D-2E6F-4F59-84C1-F69F9DFB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636" y="2239182"/>
              <a:ext cx="1967686" cy="12714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65400C-3BB2-4FF2-AB38-8F0AFF526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0" t="24743" b="28132"/>
            <a:stretch/>
          </p:blipFill>
          <p:spPr>
            <a:xfrm>
              <a:off x="1210205" y="3709027"/>
              <a:ext cx="1151882" cy="67911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DBC126-A5F0-48F0-9F14-77548BD7C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813" b="27053"/>
            <a:stretch/>
          </p:blipFill>
          <p:spPr>
            <a:xfrm>
              <a:off x="1059636" y="4261466"/>
              <a:ext cx="1328120" cy="6791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007CD7C-FCC5-4E2E-A672-A614132D4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70" t="22725" b="26141"/>
            <a:stretch/>
          </p:blipFill>
          <p:spPr>
            <a:xfrm>
              <a:off x="1202709" y="4825873"/>
              <a:ext cx="1151882" cy="67911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646BA17-6D39-47CC-937E-1648E1316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485" b="23407"/>
            <a:stretch/>
          </p:blipFill>
          <p:spPr>
            <a:xfrm>
              <a:off x="1139038" y="5279205"/>
              <a:ext cx="1328120" cy="78501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F8C64A-869C-44C7-8926-6FAACDEEC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2695" b="26171"/>
            <a:stretch/>
          </p:blipFill>
          <p:spPr>
            <a:xfrm>
              <a:off x="1122086" y="6012528"/>
              <a:ext cx="1328120" cy="6791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28E017-24DD-4326-BFF2-61E9A3741AD3}"/>
                </a:ext>
              </a:extLst>
            </p:cNvPr>
            <p:cNvSpPr txBox="1"/>
            <p:nvPr/>
          </p:nvSpPr>
          <p:spPr>
            <a:xfrm>
              <a:off x="2590207" y="3945488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0.889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8D2336-6A1F-4AD2-BC7D-BF0484A4F97F}"/>
                    </a:ext>
                  </a:extLst>
                </p:cNvPr>
                <p:cNvSpPr txBox="1"/>
                <p:nvPr/>
              </p:nvSpPr>
              <p:spPr>
                <a:xfrm>
                  <a:off x="2408538" y="3516926"/>
                  <a:ext cx="1029023" cy="278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8D2336-6A1F-4AD2-BC7D-BF0484A4F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538" y="3516926"/>
                  <a:ext cx="1029023" cy="2789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18B7E0-A7CF-4AAC-8AF0-9928AF2DC18B}"/>
                </a:ext>
              </a:extLst>
            </p:cNvPr>
            <p:cNvSpPr txBox="1"/>
            <p:nvPr/>
          </p:nvSpPr>
          <p:spPr>
            <a:xfrm>
              <a:off x="2574412" y="4474066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61FA43-8CE8-4F6E-A2B5-98BBD5573C05}"/>
                </a:ext>
              </a:extLst>
            </p:cNvPr>
            <p:cNvSpPr txBox="1"/>
            <p:nvPr/>
          </p:nvSpPr>
          <p:spPr>
            <a:xfrm>
              <a:off x="2574412" y="4988092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86C4DB-B4DA-4967-83D6-D79AE6221E6B}"/>
                </a:ext>
              </a:extLst>
            </p:cNvPr>
            <p:cNvSpPr txBox="1"/>
            <p:nvPr/>
          </p:nvSpPr>
          <p:spPr>
            <a:xfrm>
              <a:off x="2593851" y="5581133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70E752-5423-4BA0-9279-91F5326B5649}"/>
                </a:ext>
              </a:extLst>
            </p:cNvPr>
            <p:cNvSpPr txBox="1"/>
            <p:nvPr/>
          </p:nvSpPr>
          <p:spPr>
            <a:xfrm>
              <a:off x="2561592" y="6213085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593E5EC-9822-4F03-9529-BA3FC6F513B6}"/>
              </a:ext>
            </a:extLst>
          </p:cNvPr>
          <p:cNvGrpSpPr/>
          <p:nvPr/>
        </p:nvGrpSpPr>
        <p:grpSpPr>
          <a:xfrm>
            <a:off x="3907383" y="1715335"/>
            <a:ext cx="1985188" cy="4934221"/>
            <a:chOff x="3728720" y="1738942"/>
            <a:chExt cx="1985188" cy="4934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9A85F-4D3B-4599-9DB2-6C16671BBEAD}"/>
                </a:ext>
              </a:extLst>
            </p:cNvPr>
            <p:cNvSpPr txBox="1"/>
            <p:nvPr/>
          </p:nvSpPr>
          <p:spPr>
            <a:xfrm>
              <a:off x="4235312" y="1738942"/>
              <a:ext cx="1309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Descriptors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7A9AC30-BA07-4EA2-B71D-AA725753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8720" y="2198873"/>
              <a:ext cx="1985188" cy="128273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8FDE7C-0E2F-4CA0-9BFE-FB523AFDD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45" r="22426"/>
            <a:stretch/>
          </p:blipFill>
          <p:spPr>
            <a:xfrm rot="5400000">
              <a:off x="3988861" y="3573788"/>
              <a:ext cx="635825" cy="104355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301E0EC-9653-48DD-93FE-A80C1D17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65" t="21510" r="14053" b="25332"/>
            <a:stretch/>
          </p:blipFill>
          <p:spPr>
            <a:xfrm>
              <a:off x="3748533" y="4345487"/>
              <a:ext cx="920200" cy="5866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950F680-C3BD-4710-9306-A253270A3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882" t="13893" r="16846" b="17078"/>
            <a:stretch/>
          </p:blipFill>
          <p:spPr>
            <a:xfrm>
              <a:off x="3957858" y="4809102"/>
              <a:ext cx="727193" cy="694549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73B38CC-5B71-486F-8699-8FC752958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465" t="21986" b="23755"/>
            <a:stretch/>
          </p:blipFill>
          <p:spPr>
            <a:xfrm>
              <a:off x="3847218" y="5454428"/>
              <a:ext cx="1011320" cy="5866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4403C9-3873-4868-BC85-9C4082032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7508" b="10148"/>
            <a:stretch/>
          </p:blipFill>
          <p:spPr>
            <a:xfrm>
              <a:off x="3878262" y="6053162"/>
              <a:ext cx="857021" cy="620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2C15980-3B02-461D-AC48-DC421FBFC9AA}"/>
                    </a:ext>
                  </a:extLst>
                </p:cNvPr>
                <p:cNvSpPr txBox="1"/>
                <p:nvPr/>
              </p:nvSpPr>
              <p:spPr>
                <a:xfrm>
                  <a:off x="4648622" y="3533729"/>
                  <a:ext cx="1029023" cy="278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2C15980-3B02-461D-AC48-DC421FBFC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622" y="3533729"/>
                  <a:ext cx="1029023" cy="2789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321B5E-724C-453C-BDEA-FD37466B8C73}"/>
                </a:ext>
              </a:extLst>
            </p:cNvPr>
            <p:cNvSpPr txBox="1"/>
            <p:nvPr/>
          </p:nvSpPr>
          <p:spPr>
            <a:xfrm>
              <a:off x="4865014" y="4031431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0.216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28E332-A953-4BBF-91D3-C54C2F5983A9}"/>
                </a:ext>
              </a:extLst>
            </p:cNvPr>
            <p:cNvSpPr txBox="1"/>
            <p:nvPr/>
          </p:nvSpPr>
          <p:spPr>
            <a:xfrm>
              <a:off x="4828551" y="4499046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4759F-380C-425A-961F-E7A6AD33BF9C}"/>
                </a:ext>
              </a:extLst>
            </p:cNvPr>
            <p:cNvSpPr txBox="1"/>
            <p:nvPr/>
          </p:nvSpPr>
          <p:spPr>
            <a:xfrm>
              <a:off x="4848346" y="5057624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B1BAA3-043F-4C0E-A6F7-14AE8E73943A}"/>
                </a:ext>
              </a:extLst>
            </p:cNvPr>
            <p:cNvSpPr txBox="1"/>
            <p:nvPr/>
          </p:nvSpPr>
          <p:spPr>
            <a:xfrm>
              <a:off x="4848346" y="5604252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89CEE7-98DB-4477-A81A-977C04A3287A}"/>
                </a:ext>
              </a:extLst>
            </p:cNvPr>
            <p:cNvSpPr txBox="1"/>
            <p:nvPr/>
          </p:nvSpPr>
          <p:spPr>
            <a:xfrm>
              <a:off x="4865014" y="6244735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0.213 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A9032C5-3F11-4C57-914F-6550239676BB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F715726-DBCE-41AD-BCED-96C58470D3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233F42-7F1F-4B74-8D41-6AF1EBC2DCE2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0558B24-B6DD-4713-9970-DAE2723B3B35}"/>
              </a:ext>
            </a:extLst>
          </p:cNvPr>
          <p:cNvSpPr/>
          <p:nvPr/>
        </p:nvSpPr>
        <p:spPr>
          <a:xfrm>
            <a:off x="487680" y="1247349"/>
            <a:ext cx="939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Looking for potential candidates in the PubChem database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4F005-41B6-428A-A5E8-B1B561E3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AE460B-06A1-47B9-8C6E-4FDE4ACD5358}"/>
                  </a:ext>
                </a:extLst>
              </p:cNvPr>
              <p:cNvSpPr txBox="1"/>
              <p:nvPr/>
            </p:nvSpPr>
            <p:spPr>
              <a:xfrm>
                <a:off x="1769408" y="2227895"/>
                <a:ext cx="8962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AE460B-06A1-47B9-8C6E-4FDE4ACD5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408" y="2227895"/>
                <a:ext cx="8962866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5F9F95DA-1B12-4A20-AE20-C846EB44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74" y="3961870"/>
            <a:ext cx="576049" cy="685773"/>
          </a:xfrm>
          <a:prstGeom prst="rect">
            <a:avLst/>
          </a:prstGeom>
        </p:spPr>
      </p:pic>
      <p:pic>
        <p:nvPicPr>
          <p:cNvPr id="82" name="Picture 8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867978BA-35C4-4F2A-AC63-760755FE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78" y="4016127"/>
            <a:ext cx="576050" cy="577258"/>
          </a:xfrm>
          <a:prstGeom prst="rect">
            <a:avLst/>
          </a:prstGeom>
        </p:spPr>
      </p:pic>
      <p:sp>
        <p:nvSpPr>
          <p:cNvPr id="83" name="Trapezoid 82">
            <a:extLst>
              <a:ext uri="{FF2B5EF4-FFF2-40B4-BE49-F238E27FC236}">
                <a16:creationId xmlns:a16="http://schemas.microsoft.com/office/drawing/2014/main" id="{145F8F94-C5A5-41B7-81EA-8BD25BE3ABFC}"/>
              </a:ext>
            </a:extLst>
          </p:cNvPr>
          <p:cNvSpPr/>
          <p:nvPr/>
        </p:nvSpPr>
        <p:spPr>
          <a:xfrm rot="5400000">
            <a:off x="3974647" y="383918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apezoid 83">
            <a:extLst>
              <a:ext uri="{FF2B5EF4-FFF2-40B4-BE49-F238E27FC236}">
                <a16:creationId xmlns:a16="http://schemas.microsoft.com/office/drawing/2014/main" id="{70556707-7ED4-4984-889D-03774CBEC15F}"/>
              </a:ext>
            </a:extLst>
          </p:cNvPr>
          <p:cNvSpPr/>
          <p:nvPr/>
        </p:nvSpPr>
        <p:spPr>
          <a:xfrm rot="16200000">
            <a:off x="7256049" y="375911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BE8B1E-A5E1-40D5-AD80-277145F934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58" t="19273" r="10000"/>
          <a:stretch/>
        </p:blipFill>
        <p:spPr>
          <a:xfrm>
            <a:off x="5325718" y="3833549"/>
            <a:ext cx="1759528" cy="1180101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A40D6EE8-0F33-44CD-A3B8-1F3A55457427}"/>
              </a:ext>
            </a:extLst>
          </p:cNvPr>
          <p:cNvGrpSpPr/>
          <p:nvPr/>
        </p:nvGrpSpPr>
        <p:grpSpPr>
          <a:xfrm>
            <a:off x="4172522" y="3959148"/>
            <a:ext cx="738908" cy="758292"/>
            <a:chOff x="1864522" y="1758161"/>
            <a:chExt cx="738908" cy="758292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F02C9103-CC57-4BD1-A944-9B920216F0FB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F163731-65DF-4219-ACEA-CFEABC46E544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64A1CBF-8316-469C-9FF4-A78325D111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C9E27-8A95-41B1-A4A1-37DC5235831B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35F8DE-EC12-4C38-9DDA-9BD0F88EF3BF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8BF96CC-3DD6-4BC8-B3AC-2F89ABEDBB28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A56E44B-B105-4513-A1D3-BD6BB0857455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E2C821-1A67-47B0-B046-57B4FC15913B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715494D-617C-4928-AEE1-098CD1749763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0DC21CD-AEBC-4AA8-B2CF-02D4BB0233CE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EB14927-688B-4395-BBC4-B6D6D0FAC71E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03A1AAE-586C-442F-9EA8-BDF58D944568}"/>
                </a:ext>
              </a:extLst>
            </p:cNvPr>
            <p:cNvCxnSpPr>
              <a:cxnSpLocks/>
              <a:stCxn id="88" idx="6"/>
              <a:endCxn id="93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2C2614-A0AA-4012-BE1B-104510920B61}"/>
                </a:ext>
              </a:extLst>
            </p:cNvPr>
            <p:cNvCxnSpPr>
              <a:cxnSpLocks/>
              <a:stCxn id="88" idx="6"/>
              <a:endCxn id="94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C574BF3-AFBB-47A6-94AF-E9DD5526EFED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8CCE627-274D-41C7-A58A-A8989E2FCBD3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6AE03B0-8667-46F0-A0F6-8D9CBF1D704A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B0B1E36-A769-466F-A2ED-C21AEC67B7D7}"/>
                </a:ext>
              </a:extLst>
            </p:cNvPr>
            <p:cNvCxnSpPr>
              <a:cxnSpLocks/>
              <a:stCxn id="90" idx="6"/>
              <a:endCxn id="92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9523703-0F15-47BD-9A79-4D7B643F4192}"/>
                </a:ext>
              </a:extLst>
            </p:cNvPr>
            <p:cNvCxnSpPr>
              <a:cxnSpLocks/>
              <a:stCxn id="90" idx="6"/>
              <a:endCxn id="93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2D67F64-79C8-4B2E-9433-693936E339FA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E80438F-D955-4FFE-93D6-CF557EF346CF}"/>
                </a:ext>
              </a:extLst>
            </p:cNvPr>
            <p:cNvCxnSpPr>
              <a:cxnSpLocks/>
              <a:stCxn id="91" idx="6"/>
              <a:endCxn id="92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04F4D7F-E5A6-47E2-AEAC-E93B498AB478}"/>
                </a:ext>
              </a:extLst>
            </p:cNvPr>
            <p:cNvCxnSpPr>
              <a:cxnSpLocks/>
              <a:stCxn id="91" idx="6"/>
              <a:endCxn id="93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262A2DE-6355-43F8-BF44-25BF225FE033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2F73AA-BD76-439A-B849-8DC3D05B152A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4D57A4D-8E35-46B6-A53F-2821B029B21E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B01D1DD-CB1C-467E-A6CB-79788992569E}"/>
                </a:ext>
              </a:extLst>
            </p:cNvPr>
            <p:cNvCxnSpPr>
              <a:cxnSpLocks/>
              <a:stCxn id="94" idx="6"/>
              <a:endCxn id="95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DE26F50-FA3D-4C84-A395-61231DE68E36}"/>
                </a:ext>
              </a:extLst>
            </p:cNvPr>
            <p:cNvCxnSpPr>
              <a:cxnSpLocks/>
              <a:stCxn id="92" idx="6"/>
              <a:endCxn id="96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155CB27-E7A6-430F-9732-EAC030035E8D}"/>
                </a:ext>
              </a:extLst>
            </p:cNvPr>
            <p:cNvCxnSpPr>
              <a:cxnSpLocks/>
              <a:stCxn id="96" idx="2"/>
              <a:endCxn id="93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CDDA0A5-C00E-4162-8099-6E5C0BF549FE}"/>
                </a:ext>
              </a:extLst>
            </p:cNvPr>
            <p:cNvCxnSpPr>
              <a:cxnSpLocks/>
              <a:stCxn id="96" idx="2"/>
              <a:endCxn id="94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BC6B9D-75F2-41F6-BA0B-28477AAABD6A}"/>
              </a:ext>
            </a:extLst>
          </p:cNvPr>
          <p:cNvGrpSpPr/>
          <p:nvPr/>
        </p:nvGrpSpPr>
        <p:grpSpPr>
          <a:xfrm rot="10800000">
            <a:off x="7453924" y="3878809"/>
            <a:ext cx="738908" cy="758292"/>
            <a:chOff x="1864522" y="1758161"/>
            <a:chExt cx="738908" cy="758292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6D15C0B9-45E0-4C55-9A7F-9746D534385E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4490BF1-001B-4FFF-AA12-EC9EF1FCFF2B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22E771-711F-4ED1-B358-2D16CEBB79F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0DE0AEF-DC46-411B-B90A-72596F80C77B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F0F7789-FD08-4A5A-9BCB-B29044B0166A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EFA6910-5210-46D4-B5A2-6607B8F245F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7F36C4-5EF8-4C5E-8FC5-56355A99E7B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7B9CB-303C-4024-9999-559D034E2A6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9DF17B-0BE6-4A26-9B0D-8C63327E8E7A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91F1E31-848C-401D-B5D7-6B51EC98792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CD1FA1-ABA7-4D35-AE75-89B744DA60AE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A7655F1-9775-42BD-A810-A547CE38E891}"/>
                </a:ext>
              </a:extLst>
            </p:cNvPr>
            <p:cNvCxnSpPr>
              <a:cxnSpLocks/>
              <a:stCxn id="117" idx="6"/>
              <a:endCxn id="1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14EF84E-C5E4-4707-A40C-B2C5FF967B09}"/>
                </a:ext>
              </a:extLst>
            </p:cNvPr>
            <p:cNvCxnSpPr>
              <a:cxnSpLocks/>
              <a:stCxn id="117" idx="6"/>
              <a:endCxn id="1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D360B35-53A8-478B-9224-B26872554F2C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1F93002-D01E-475C-AE5B-2212A66DCC05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BA8FC67-9E9C-423A-B362-EA7DF290F830}"/>
                </a:ext>
              </a:extLst>
            </p:cNvPr>
            <p:cNvCxnSpPr>
              <a:cxnSpLocks/>
              <a:stCxn id="118" idx="6"/>
              <a:endCxn id="1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2DB25ED-44FB-4C41-97C4-E9DAF341F4E1}"/>
                </a:ext>
              </a:extLst>
            </p:cNvPr>
            <p:cNvCxnSpPr>
              <a:cxnSpLocks/>
              <a:stCxn id="119" idx="6"/>
              <a:endCxn id="1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A9FF37-73F5-466A-9304-2C6FC1F18229}"/>
                </a:ext>
              </a:extLst>
            </p:cNvPr>
            <p:cNvCxnSpPr>
              <a:cxnSpLocks/>
              <a:stCxn id="119" idx="6"/>
              <a:endCxn id="1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2717A3B-0D5F-4058-9B84-08E62DEAE483}"/>
                </a:ext>
              </a:extLst>
            </p:cNvPr>
            <p:cNvCxnSpPr>
              <a:cxnSpLocks/>
              <a:stCxn id="119" idx="6"/>
              <a:endCxn id="1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9E1311F-B9E9-471B-944A-A750964D6413}"/>
                </a:ext>
              </a:extLst>
            </p:cNvPr>
            <p:cNvCxnSpPr>
              <a:cxnSpLocks/>
              <a:stCxn id="120" idx="6"/>
              <a:endCxn id="1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C10A140-E509-4E44-9F36-FE99AD41314F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7B99CB-DDB4-4CBB-B56D-DEC69F67FA0B}"/>
                </a:ext>
              </a:extLst>
            </p:cNvPr>
            <p:cNvCxnSpPr>
              <a:cxnSpLocks/>
              <a:stCxn id="120" idx="6"/>
              <a:endCxn id="1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2D7AFD-E51D-4F55-9836-E278BEBFE5D8}"/>
                </a:ext>
              </a:extLst>
            </p:cNvPr>
            <p:cNvCxnSpPr>
              <a:cxnSpLocks/>
              <a:stCxn id="121" idx="6"/>
              <a:endCxn id="1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BF9BA3E-01F3-410B-9048-E3D9F956CAF6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E046FA2-1756-47CE-9FF3-C4481653B5A2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2D7CF25-A5D6-4790-BFD3-F9742EA27F31}"/>
                </a:ext>
              </a:extLst>
            </p:cNvPr>
            <p:cNvCxnSpPr>
              <a:cxnSpLocks/>
              <a:stCxn id="121" idx="6"/>
              <a:endCxn id="1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DAE523-6439-4821-9EB0-60FEF987BB4A}"/>
                </a:ext>
              </a:extLst>
            </p:cNvPr>
            <p:cNvCxnSpPr>
              <a:cxnSpLocks/>
              <a:stCxn id="125" idx="2"/>
              <a:endCxn id="1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C38759-8BEB-4A20-8D36-E1301D9D626E}"/>
                </a:ext>
              </a:extLst>
            </p:cNvPr>
            <p:cNvCxnSpPr>
              <a:cxnSpLocks/>
              <a:stCxn id="125" idx="2"/>
              <a:endCxn id="1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EA676A7F-8C6E-45E8-B356-5DA09D8F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152" y="3823709"/>
            <a:ext cx="576049" cy="685773"/>
          </a:xfrm>
          <a:prstGeom prst="rect">
            <a:avLst/>
          </a:prstGeom>
        </p:spPr>
      </p:pic>
      <p:pic>
        <p:nvPicPr>
          <p:cNvPr id="145" name="Picture 144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42AAFAD-E9DD-43B4-8CA1-05C80E1AF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259" y="4100218"/>
            <a:ext cx="576050" cy="57725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D8B007D-CA85-45E9-A85A-59B3ABFB41ED}"/>
              </a:ext>
            </a:extLst>
          </p:cNvPr>
          <p:cNvSpPr txBox="1"/>
          <p:nvPr/>
        </p:nvSpPr>
        <p:spPr>
          <a:xfrm>
            <a:off x="4167964" y="347770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56D2971-086A-478C-920B-39CCF119B153}"/>
              </a:ext>
            </a:extLst>
          </p:cNvPr>
          <p:cNvSpPr txBox="1"/>
          <p:nvPr/>
        </p:nvSpPr>
        <p:spPr>
          <a:xfrm>
            <a:off x="7385585" y="338116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44574-A76E-4D22-B3CE-C0D5A377F260}"/>
              </a:ext>
            </a:extLst>
          </p:cNvPr>
          <p:cNvSpPr txBox="1"/>
          <p:nvPr/>
        </p:nvSpPr>
        <p:spPr>
          <a:xfrm>
            <a:off x="8561510" y="326617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C93EBA9-C50F-453B-81DD-10375D42E0C1}"/>
              </a:ext>
            </a:extLst>
          </p:cNvPr>
          <p:cNvSpPr txBox="1"/>
          <p:nvPr/>
        </p:nvSpPr>
        <p:spPr>
          <a:xfrm>
            <a:off x="2893402" y="364206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EA30EC0-13D5-4F87-8FC2-2A8C87F90299}"/>
              </a:ext>
            </a:extLst>
          </p:cNvPr>
          <p:cNvCxnSpPr>
            <a:cxnSpLocks/>
          </p:cNvCxnSpPr>
          <p:nvPr/>
        </p:nvCxnSpPr>
        <p:spPr>
          <a:xfrm>
            <a:off x="3806554" y="435164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B54CE53-0446-47C5-9929-B2C6B45D3F9D}"/>
              </a:ext>
            </a:extLst>
          </p:cNvPr>
          <p:cNvCxnSpPr>
            <a:cxnSpLocks/>
          </p:cNvCxnSpPr>
          <p:nvPr/>
        </p:nvCxnSpPr>
        <p:spPr>
          <a:xfrm>
            <a:off x="8329069" y="429439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283958A3-BF55-4B99-9A94-DF1BB7CA5EF2}"/>
              </a:ext>
            </a:extLst>
          </p:cNvPr>
          <p:cNvSpPr/>
          <p:nvPr/>
        </p:nvSpPr>
        <p:spPr>
          <a:xfrm>
            <a:off x="6643830" y="412087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B452F6-0DD9-4097-B500-5A6EC5BE21E7}"/>
              </a:ext>
            </a:extLst>
          </p:cNvPr>
          <p:cNvSpPr/>
          <p:nvPr/>
        </p:nvSpPr>
        <p:spPr>
          <a:xfrm>
            <a:off x="6407753" y="448662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91">
            <a:extLst>
              <a:ext uri="{FF2B5EF4-FFF2-40B4-BE49-F238E27FC236}">
                <a16:creationId xmlns:a16="http://schemas.microsoft.com/office/drawing/2014/main" id="{DEDE8BF0-7137-47ED-A6F1-FDBF0D33E6ED}"/>
              </a:ext>
            </a:extLst>
          </p:cNvPr>
          <p:cNvSpPr/>
          <p:nvPr/>
        </p:nvSpPr>
        <p:spPr>
          <a:xfrm>
            <a:off x="6456713" y="416824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92">
            <a:extLst>
              <a:ext uri="{FF2B5EF4-FFF2-40B4-BE49-F238E27FC236}">
                <a16:creationId xmlns:a16="http://schemas.microsoft.com/office/drawing/2014/main" id="{0C4BD6AD-39B0-43AE-A09D-CB744146C889}"/>
              </a:ext>
            </a:extLst>
          </p:cNvPr>
          <p:cNvSpPr/>
          <p:nvPr/>
        </p:nvSpPr>
        <p:spPr>
          <a:xfrm rot="12820643">
            <a:off x="6433142" y="446492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CE27BD1-EE7A-407B-9F44-E490F57E6ADE}"/>
              </a:ext>
            </a:extLst>
          </p:cNvPr>
          <p:cNvCxnSpPr>
            <a:cxnSpLocks/>
          </p:cNvCxnSpPr>
          <p:nvPr/>
        </p:nvCxnSpPr>
        <p:spPr>
          <a:xfrm flipH="1">
            <a:off x="2553474" y="5514526"/>
            <a:ext cx="7285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58AC902E-49A8-4311-92C7-3900A1FADA87}"/>
              </a:ext>
            </a:extLst>
          </p:cNvPr>
          <p:cNvSpPr txBox="1"/>
          <p:nvPr/>
        </p:nvSpPr>
        <p:spPr>
          <a:xfrm>
            <a:off x="5489630" y="5154693"/>
            <a:ext cx="2057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Backpropagation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BD8DA-6A19-453A-8685-2C99D759F6C4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6250841" y="2597227"/>
            <a:ext cx="156912" cy="994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0B0C4A-8AEC-430A-B7AF-AFBC9ED327E7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4845504" y="2638624"/>
            <a:ext cx="3716006" cy="889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FB6CCF-3B37-B948-8952-547A005B0452}"/>
              </a:ext>
            </a:extLst>
          </p:cNvPr>
          <p:cNvSpPr txBox="1"/>
          <p:nvPr/>
        </p:nvSpPr>
        <p:spPr>
          <a:xfrm>
            <a:off x="1569802" y="3232298"/>
            <a:ext cx="1541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195 features generated from RDKIT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86FF4F7-9C82-034A-984A-744E96DB2926}"/>
              </a:ext>
            </a:extLst>
          </p:cNvPr>
          <p:cNvSpPr/>
          <p:nvPr/>
        </p:nvSpPr>
        <p:spPr>
          <a:xfrm>
            <a:off x="3253154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C1C19-C906-8F4D-B63B-EC239599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60" y="2587240"/>
            <a:ext cx="3356113" cy="2506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E13EF5-34DE-6B46-9001-D431765877DD}"/>
              </a:ext>
            </a:extLst>
          </p:cNvPr>
          <p:cNvSpPr txBox="1"/>
          <p:nvPr/>
        </p:nvSpPr>
        <p:spPr>
          <a:xfrm>
            <a:off x="4877437" y="5381228"/>
            <a:ext cx="1924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Lasso Regression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AB79E7C-8ABD-E246-A4C8-DD4611CE7C66}"/>
              </a:ext>
            </a:extLst>
          </p:cNvPr>
          <p:cNvSpPr/>
          <p:nvPr/>
        </p:nvSpPr>
        <p:spPr>
          <a:xfrm>
            <a:off x="7464020" y="3459769"/>
            <a:ext cx="542260" cy="340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38451-1E60-5648-A268-C556F3916637}"/>
              </a:ext>
            </a:extLst>
          </p:cNvPr>
          <p:cNvSpPr txBox="1"/>
          <p:nvPr/>
        </p:nvSpPr>
        <p:spPr>
          <a:xfrm>
            <a:off x="8555665" y="3281271"/>
            <a:ext cx="1541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 features for optimized organics and plasticizers</a:t>
            </a:r>
          </a:p>
        </p:txBody>
      </p:sp>
    </p:spTree>
    <p:extLst>
      <p:ext uri="{BB962C8B-B14F-4D97-AF65-F5344CB8AC3E}">
        <p14:creationId xmlns:p14="http://schemas.microsoft.com/office/powerpoint/2010/main" val="411272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5338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Feature selection using Lasso Regression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814B75-A42B-4C40-8F0B-7BFE1BE8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7828"/>
            <a:ext cx="6257880" cy="4221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370673-86A3-4A4F-B70B-553798330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892" y="2109589"/>
            <a:ext cx="6101108" cy="405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277451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9416C-AA6C-6F43-81B4-5A78AC624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07" y="2701011"/>
            <a:ext cx="6817897" cy="40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1FCEE-D7E4-4847-B856-1F6A6EC6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791" y="1182620"/>
            <a:ext cx="7285009" cy="56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9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D2CD3-6DE5-2248-A5DD-B10A0483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94882"/>
            <a:ext cx="11706975" cy="38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32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8D7C5-9A6C-A64B-BB5A-B83911361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5515"/>
            <a:ext cx="11661122" cy="38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6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2F68C7-DDF0-3849-B0F6-08286339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26781"/>
            <a:ext cx="11571501" cy="38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6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24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</p:spTree>
    <p:extLst>
      <p:ext uri="{BB962C8B-B14F-4D97-AF65-F5344CB8AC3E}">
        <p14:creationId xmlns:p14="http://schemas.microsoft.com/office/powerpoint/2010/main" val="911693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26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14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531516" y="1191891"/>
            <a:ext cx="11128968" cy="12211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analyzed the features for the new generated molecules and used Lasso Regression again for them.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368D8-901B-1A4B-A67B-80C7B6F9D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30" y="2328946"/>
            <a:ext cx="8449340" cy="391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60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5CB04-37C3-7C4F-BF9C-7000933A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584265"/>
            <a:ext cx="11694928" cy="385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2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B33BE-1D9C-C441-8575-F7FEB1C4B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48" y="1603258"/>
            <a:ext cx="11690028" cy="38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99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6B51E-EF4F-C048-99E4-F14F3CB64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12" y="1573626"/>
            <a:ext cx="11805788" cy="38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6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latent encodings of non-plasticizers to enable model to explore a wider variety of new molecules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embedded property by including term that accounts for differences in quality b/w plasticizers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70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Future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634108" y="1463040"/>
            <a:ext cx="816832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Principal component analysis (PCA) of inputted SMILES strings: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7F0E"/>
                </a:solidFill>
              </a:rPr>
              <a:t>Plasticizers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F77B4"/>
                </a:solidFill>
              </a:rPr>
              <a:t>Random chemicals</a:t>
            </a:r>
            <a:r>
              <a:rPr lang="en-US" sz="2400" b="1" dirty="0">
                <a:solidFill>
                  <a:srgbClr val="1F77B4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71DBE-B764-436C-8942-329AAE61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108" y="3103795"/>
            <a:ext cx="3527664" cy="2291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CA46A-248F-4D3D-97D9-956EA0834A78}"/>
              </a:ext>
            </a:extLst>
          </p:cNvPr>
          <p:cNvSpPr txBox="1"/>
          <p:nvPr/>
        </p:nvSpPr>
        <p:spPr>
          <a:xfrm>
            <a:off x="1967818" y="2830819"/>
            <a:ext cx="79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2A9D9-64F8-41F9-B8B6-9D31717A54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72" y="3103796"/>
            <a:ext cx="3527664" cy="2291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82082B-AC69-4C90-B2EB-44EE4D8E27DB}"/>
              </a:ext>
            </a:extLst>
          </p:cNvPr>
          <p:cNvSpPr txBox="1"/>
          <p:nvPr/>
        </p:nvSpPr>
        <p:spPr>
          <a:xfrm>
            <a:off x="5059486" y="2830819"/>
            <a:ext cx="22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Robust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EAD3F-8F10-4B89-8076-0A57555A55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398" y="3103797"/>
            <a:ext cx="3527664" cy="2291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96C82-18D5-4575-B608-344E4B871F61}"/>
              </a:ext>
            </a:extLst>
          </p:cNvPr>
          <p:cNvSpPr txBox="1"/>
          <p:nvPr/>
        </p:nvSpPr>
        <p:spPr>
          <a:xfrm>
            <a:off x="8434453" y="2776352"/>
            <a:ext cx="288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Density Estimate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80650-1DFC-403E-BF83-1D645EADEF7C}"/>
              </a:ext>
            </a:extLst>
          </p:cNvPr>
          <p:cNvSpPr txBox="1"/>
          <p:nvPr/>
        </p:nvSpPr>
        <p:spPr>
          <a:xfrm>
            <a:off x="9115649" y="5394958"/>
            <a:ext cx="9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Best fit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53F41E-454D-46BB-ABEE-DA3FF2022331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CB532-C3F8-4406-9E69-DDCD1B654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3BD027-3645-42B1-8129-83D95B0E5D3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1D705D-198A-4844-BF5C-96B3C07D5343}"/>
              </a:ext>
            </a:extLst>
          </p:cNvPr>
          <p:cNvSpPr/>
          <p:nvPr/>
        </p:nvSpPr>
        <p:spPr>
          <a:xfrm>
            <a:off x="7689435" y="2705559"/>
            <a:ext cx="3781205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588991-D179-4845-ADB3-F09422A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1499</Words>
  <Application>Microsoft Macintosh PowerPoint</Application>
  <PresentationFormat>Widescreen</PresentationFormat>
  <Paragraphs>233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Nisarg Joshi</cp:lastModifiedBy>
  <cp:revision>44</cp:revision>
  <dcterms:created xsi:type="dcterms:W3CDTF">2020-06-18T23:37:08Z</dcterms:created>
  <dcterms:modified xsi:type="dcterms:W3CDTF">2020-06-22T20:51:43Z</dcterms:modified>
</cp:coreProperties>
</file>